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41"/>
  </p:notesMasterIdLst>
  <p:handoutMasterIdLst>
    <p:handoutMasterId r:id="rId42"/>
  </p:handoutMasterIdLst>
  <p:sldIdLst>
    <p:sldId id="257" r:id="rId6"/>
    <p:sldId id="341" r:id="rId7"/>
    <p:sldId id="343" r:id="rId8"/>
    <p:sldId id="342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4" r:id="rId19"/>
    <p:sldId id="353" r:id="rId20"/>
    <p:sldId id="355" r:id="rId21"/>
    <p:sldId id="356" r:id="rId22"/>
    <p:sldId id="357" r:id="rId23"/>
    <p:sldId id="358" r:id="rId24"/>
    <p:sldId id="359" r:id="rId25"/>
    <p:sldId id="362" r:id="rId26"/>
    <p:sldId id="360" r:id="rId27"/>
    <p:sldId id="361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40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C9A"/>
    <a:srgbClr val="2F5597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>
      <p:cViewPr>
        <p:scale>
          <a:sx n="75" d="100"/>
          <a:sy n="75" d="100"/>
        </p:scale>
        <p:origin x="60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8" d="100"/>
          <a:sy n="58" d="100"/>
        </p:scale>
        <p:origin x="280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8/17/2018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8/17/2018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al_neural_network#Pooling_layer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al_neural_network#Pooling_layer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al_neural_network#Pooling_layer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al_neural_network#Pooling_layer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7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1: Break the image into overlapping image tiles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1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1: Break the image into overlapping image tiles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42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1: Break the image into overlapping image tiles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0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reduce the size of the array, we </a:t>
            </a:r>
            <a:r>
              <a:rPr lang="en-US" sz="16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using an algorithm called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max pooling</a:t>
            </a:r>
            <a:endParaRPr lang="en-US" sz="16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8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reduce the size of the array, we </a:t>
            </a:r>
            <a:r>
              <a:rPr lang="en-US" sz="16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</a:t>
            </a: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using an algorithm called </a:t>
            </a:r>
            <a:r>
              <a:rPr lang="en-US" sz="16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max pooling</a:t>
            </a:r>
            <a:endParaRPr lang="en-US" sz="16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4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reduce the size of the array, we </a:t>
            </a:r>
            <a:r>
              <a:rPr lang="en-US" sz="16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</a:t>
            </a: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using an algorithm called </a:t>
            </a:r>
            <a:r>
              <a:rPr lang="en-US" sz="16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max pooling</a:t>
            </a:r>
            <a:endParaRPr lang="en-US" sz="16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8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reduce the size of the array, we </a:t>
            </a:r>
            <a:r>
              <a:rPr lang="en-US" sz="16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</a:t>
            </a: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using an algorithm called </a:t>
            </a:r>
            <a:r>
              <a:rPr lang="en-US" sz="16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max pooling</a:t>
            </a:r>
            <a:endParaRPr lang="en-US" sz="16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3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685800"/>
            <a:ext cx="9141619" cy="2824163"/>
          </a:xfrm>
          <a:solidFill>
            <a:schemeClr val="bg1"/>
          </a:solidFill>
        </p:spPr>
        <p:txBody>
          <a:bodyPr anchor="b"/>
          <a:lstStyle>
            <a:lvl1pPr algn="ctr">
              <a:defRPr sz="5998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‹#›</a:t>
            </a:fld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012" y="5715000"/>
            <a:ext cx="1295400" cy="565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5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8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solidFill>
            <a:schemeClr val="bg1"/>
          </a:solidFill>
        </p:spPr>
        <p:txBody>
          <a:bodyPr anchor="b"/>
          <a:lstStyle>
            <a:lvl1pPr algn="ctr">
              <a:defRPr sz="5998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2540" y="6356351"/>
            <a:ext cx="4414096" cy="365125"/>
          </a:xfrm>
        </p:spPr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8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993412"/>
          </a:xfr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 algn="r" rtl="1">
              <a:defRPr b="1">
                <a:solidFill>
                  <a:schemeClr val="bg1"/>
                </a:solidFill>
                <a:cs typeface="B Titr" panose="000007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476103"/>
            <a:ext cx="10512862" cy="4781006"/>
          </a:xfrm>
        </p:spPr>
        <p:txBody>
          <a:bodyPr/>
          <a:lstStyle>
            <a:lvl1pPr algn="r" rtl="1">
              <a:defRPr>
                <a:solidFill>
                  <a:srgbClr val="002060"/>
                </a:solidFill>
                <a:cs typeface="B Mitra" panose="00000400000000000000" pitchFamily="2" charset="-78"/>
              </a:defRPr>
            </a:lvl1pPr>
            <a:lvl2pPr marL="685594" indent="-228531" algn="r" rtl="1">
              <a:buFont typeface="Wingdings" panose="05000000000000000000" pitchFamily="2" charset="2"/>
              <a:buChar char="§"/>
              <a:defRPr>
                <a:cs typeface="B Mitra" panose="00000400000000000000" pitchFamily="2" charset="-78"/>
              </a:defRPr>
            </a:lvl2pPr>
            <a:lvl3pPr marL="1142657" indent="-228531" algn="r" rtl="1">
              <a:buFont typeface="Courier New" panose="02070309020205020404" pitchFamily="49" charset="0"/>
              <a:buChar char="o"/>
              <a:defRPr>
                <a:cs typeface="B Mitra" panose="00000400000000000000" pitchFamily="2" charset="-78"/>
              </a:defRPr>
            </a:lvl3pPr>
            <a:lvl4pPr marL="1599720" indent="-228531" algn="r" rtl="1">
              <a:buFont typeface="Wingdings" panose="05000000000000000000" pitchFamily="2" charset="2"/>
              <a:buChar char="Ø"/>
              <a:defRPr>
                <a:cs typeface="B Mitra" panose="00000400000000000000" pitchFamily="2" charset="-78"/>
              </a:defRPr>
            </a:lvl4pPr>
            <a:lvl5pPr marL="2056783" indent="-228531" algn="r" rtl="1">
              <a:buFont typeface="Wingdings" panose="05000000000000000000" pitchFamily="2" charset="2"/>
              <a:buChar char="ü"/>
              <a:defRPr>
                <a:cs typeface="B Mitra" panose="00000400000000000000" pitchFamily="2" charset="-7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 sz="1799" b="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39481" y="6356351"/>
            <a:ext cx="4583868" cy="365125"/>
          </a:xfrm>
        </p:spPr>
        <p:txBody>
          <a:bodyPr/>
          <a:lstStyle>
            <a:lvl1pPr rtl="0">
              <a:defRPr sz="1799" b="0"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Neural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 sz="1799"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071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1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3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02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34118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Rectangle 4"/>
          <p:cNvSpPr/>
          <p:nvPr/>
        </p:nvSpPr>
        <p:spPr>
          <a:xfrm>
            <a:off x="9720721" y="0"/>
            <a:ext cx="2437635" cy="685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04846" y="6472383"/>
            <a:ext cx="1253509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16498" y="5888616"/>
            <a:ext cx="2437634" cy="583767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Deep Neural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4573" y="6475846"/>
            <a:ext cx="67453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848017" y="273628"/>
            <a:ext cx="2174597" cy="5614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9848017" y="6472382"/>
            <a:ext cx="21745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5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6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228601"/>
            <a:ext cx="10512862" cy="533400"/>
          </a:xfrm>
          <a:noFill/>
          <a:ln>
            <a:noFill/>
          </a:ln>
        </p:spPr>
        <p:txBody>
          <a:bodyPr/>
          <a:lstStyle>
            <a:lvl1pPr algn="r" rtl="1">
              <a:defRPr b="1">
                <a:solidFill>
                  <a:schemeClr val="bg1"/>
                </a:solidFill>
                <a:cs typeface="B Titr" panose="000007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523999"/>
            <a:ext cx="10512862" cy="4652963"/>
          </a:xfrm>
        </p:spPr>
        <p:txBody>
          <a:bodyPr/>
          <a:lstStyle>
            <a:lvl1pPr algn="r" rtl="1">
              <a:defRPr>
                <a:cs typeface="B Traffic" panose="00000400000000000000" pitchFamily="2" charset="-78"/>
              </a:defRPr>
            </a:lvl1pPr>
            <a:lvl2pPr algn="r" rtl="1">
              <a:defRPr>
                <a:cs typeface="B Traffic" panose="00000400000000000000" pitchFamily="2" charset="-78"/>
              </a:defRPr>
            </a:lvl2pPr>
            <a:lvl3pPr algn="r" rtl="1">
              <a:defRPr>
                <a:cs typeface="B Traffic" panose="00000400000000000000" pitchFamily="2" charset="-78"/>
              </a:defRPr>
            </a:lvl3pPr>
            <a:lvl4pPr algn="r" rtl="1">
              <a:defRPr>
                <a:cs typeface="B Traffic" panose="00000400000000000000" pitchFamily="2" charset="-78"/>
              </a:defRPr>
            </a:lvl4pPr>
            <a:lvl5pPr algn="r" rtl="1">
              <a:defRPr>
                <a:cs typeface="B Traffic" panose="00000400000000000000" pitchFamily="2" charset="-7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38200" y="838200"/>
            <a:ext cx="10512425" cy="381000"/>
          </a:xfrm>
        </p:spPr>
        <p:txBody>
          <a:bodyPr>
            <a:noAutofit/>
          </a:bodyPr>
          <a:lstStyle>
            <a:lvl1pPr marL="0" indent="0" algn="l" rtl="0">
              <a:buNone/>
              <a:defRPr lang="en-US" sz="2800" b="1" kern="1200" dirty="0">
                <a:solidFill>
                  <a:schemeClr val="bg1"/>
                </a:solidFill>
                <a:latin typeface="+mj-lt"/>
                <a:ea typeface="+mj-ea"/>
                <a:cs typeface="B Titr" panose="00000700000000000000" pitchFamily="2" charset="-78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2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47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09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0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1">
              <a:defRPr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9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1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9" y="6356351"/>
            <a:ext cx="12195514" cy="5016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" y="-32129"/>
            <a:ext cx="12187504" cy="14037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228600"/>
            <a:ext cx="10512862" cy="10480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332709"/>
            <a:ext cx="10512862" cy="484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Neural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982" y="638070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200" b="1">
                <a:solidFill>
                  <a:schemeClr val="accent5">
                    <a:lumMod val="60000"/>
                    <a:lumOff val="4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8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r" defTabSz="914126" rtl="1" eaLnBrk="1" latinLnBrk="0" hangingPunct="1">
        <a:lnSpc>
          <a:spcPct val="90000"/>
        </a:lnSpc>
        <a:spcBef>
          <a:spcPct val="0"/>
        </a:spcBef>
        <a:buNone/>
        <a:defRPr sz="4399" b="1" kern="1200">
          <a:solidFill>
            <a:schemeClr val="bg1"/>
          </a:solidFill>
          <a:latin typeface="+mj-lt"/>
          <a:ea typeface="+mj-ea"/>
          <a:cs typeface="B Yekan" panose="00000400000000000000" pitchFamily="2" charset="-78"/>
        </a:defRPr>
      </a:lvl1pPr>
    </p:titleStyle>
    <p:bodyStyle>
      <a:lvl1pPr marL="228531" indent="-228531" algn="r" defTabSz="914126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1pPr>
      <a:lvl2pPr marL="685594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2pPr>
      <a:lvl3pPr marL="1142657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3pPr>
      <a:lvl4pPr marL="1599720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4pPr>
      <a:lvl5pPr marL="2056783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12304909" cy="1407886"/>
          </a:xfrm>
          <a:prstGeom prst="rect">
            <a:avLst/>
          </a:prstGeom>
          <a:blipFill dpi="0" rotWithShape="0">
            <a:blip r:embed="rId13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7" name="Rectangle 6"/>
          <p:cNvSpPr/>
          <p:nvPr/>
        </p:nvSpPr>
        <p:spPr>
          <a:xfrm>
            <a:off x="0" y="6356350"/>
            <a:ext cx="12188825" cy="501650"/>
          </a:xfrm>
          <a:prstGeom prst="rect">
            <a:avLst/>
          </a:prstGeom>
          <a:blipFill>
            <a:blip r:embed="rId1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9266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32244"/>
            <a:ext cx="10512862" cy="474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400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Mohammad khalooei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39481" y="6356351"/>
            <a:ext cx="4479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400" b="1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982" y="638070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400" b="1">
                <a:solidFill>
                  <a:schemeClr val="accent5">
                    <a:lumMod val="20000"/>
                    <a:lumOff val="80000"/>
                  </a:schemeClr>
                </a:solidFill>
                <a:cs typeface="B Mitra" panose="00000400000000000000" pitchFamily="2" charset="-78"/>
              </a:defRPr>
            </a:lvl1pPr>
          </a:lstStyle>
          <a:p>
            <a:fld id="{7B3ABABF-AD85-4F66-B868-ED441CDDA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9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r" defTabSz="914126" rtl="1" eaLnBrk="1" latinLnBrk="0" hangingPunct="1">
        <a:lnSpc>
          <a:spcPct val="90000"/>
        </a:lnSpc>
        <a:spcBef>
          <a:spcPct val="0"/>
        </a:spcBef>
        <a:buNone/>
        <a:defRPr sz="4399" b="1" kern="1200">
          <a:solidFill>
            <a:schemeClr val="bg1"/>
          </a:solidFill>
          <a:latin typeface="+mj-lt"/>
          <a:ea typeface="+mj-ea"/>
          <a:cs typeface="B Titr" panose="00000700000000000000" pitchFamily="2" charset="-78"/>
        </a:defRPr>
      </a:lvl1pPr>
    </p:titleStyle>
    <p:bodyStyle>
      <a:lvl1pPr marL="228531" indent="-228531" algn="r" defTabSz="914126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1pPr>
      <a:lvl2pPr marL="685594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2pPr>
      <a:lvl3pPr marL="1142657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3pPr>
      <a:lvl4pPr marL="1599720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4pPr>
      <a:lvl5pPr marL="2056783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B Mitra" panose="00000400000000000000" pitchFamily="2" charset="-78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eit.aut.ac.ir/~khalooe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khalooei@aut.ac.i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khalooei@aut.ac.ir" TargetMode="External"/><Relationship Id="rId2" Type="http://schemas.openxmlformats.org/officeDocument/2006/relationships/hyperlink" Target="http://ceit.aut.ac.ir/~khalooe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001" y="457200"/>
            <a:ext cx="9750822" cy="35052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+mn-lt"/>
              </a:rPr>
              <a:t>Deep Neural Network</a:t>
            </a:r>
            <a:endParaRPr lang="en-US" sz="5400" dirty="0"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2" y="4419600"/>
            <a:ext cx="9141619" cy="1804987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10000"/>
              </a:lnSpc>
            </a:pPr>
            <a:r>
              <a:rPr lang="fa-IR" b="1" dirty="0" smtClean="0">
                <a:solidFill>
                  <a:srgbClr val="002060"/>
                </a:solidFill>
                <a:cs typeface="B Traffic" panose="00000400000000000000" pitchFamily="2" charset="-78"/>
              </a:rPr>
              <a:t>محمد خالوئی</a:t>
            </a: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chemeClr val="accent1">
                    <a:lumMod val="75000"/>
                  </a:schemeClr>
                </a:solidFill>
              </a:rPr>
              <a:t>دانشجوی دکتری هوش مصنوعی و رباتیک دانشگاه صنعتی امیرکبیر</a:t>
            </a: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chemeClr val="accent1">
                    <a:lumMod val="75000"/>
                  </a:schemeClr>
                </a:solidFill>
              </a:rPr>
              <a:t>عضو آزمایشگاه </a:t>
            </a:r>
            <a:r>
              <a:rPr lang="fa-IR" sz="1600" dirty="0">
                <a:solidFill>
                  <a:schemeClr val="accent1">
                    <a:lumMod val="75000"/>
                  </a:schemeClr>
                </a:solidFill>
              </a:rPr>
              <a:t>سیستم های هوشمند چندرسانه </a:t>
            </a:r>
            <a:r>
              <a:rPr lang="fa-IR" sz="1600" dirty="0" smtClean="0">
                <a:solidFill>
                  <a:schemeClr val="accent1">
                    <a:lumMod val="75000"/>
                  </a:schemeClr>
                </a:solidFill>
              </a:rPr>
              <a:t>ای دانشگاه صنعتی امیرکبیر</a:t>
            </a: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chemeClr val="accent1">
                    <a:lumMod val="75000"/>
                  </a:schemeClr>
                </a:solidFill>
              </a:rPr>
              <a:t>مسئول واحد یادگیری ژرف کارگروه کلان داده دانشگاه صنعتی شریف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r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chemeClr val="accent1">
                    <a:lumMod val="75000"/>
                  </a:schemeClr>
                </a:solidFill>
              </a:rPr>
              <a:t>دالان ارتباطی :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http://ceit.aut.ac.ir/~khalooei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a-IR" sz="1600" dirty="0"/>
              <a:t> </a:t>
            </a:r>
            <a:r>
              <a:rPr lang="en-US" sz="1600" dirty="0">
                <a:hlinkClick r:id="rId4"/>
              </a:rPr>
              <a:t>khalooei@aut.ac.ir</a:t>
            </a:r>
            <a:r>
              <a:rPr lang="en-US" sz="1600" dirty="0"/>
              <a:t> </a:t>
            </a:r>
            <a:r>
              <a:rPr lang="en-US" sz="1600" dirty="0" smtClean="0"/>
              <a:t>  </a:t>
            </a:r>
            <a:endParaRPr lang="fa-IR" sz="16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457200"/>
            <a:ext cx="4240169" cy="20677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1</a:t>
            </a:fld>
            <a:r>
              <a:rPr lang="en-US" smtClean="0"/>
              <a:t>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6612" y="5827555"/>
            <a:ext cx="1371600" cy="3970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a-IR" sz="1800" dirty="0" smtClean="0">
                <a:solidFill>
                  <a:schemeClr val="accent1">
                    <a:lumMod val="75000"/>
                  </a:schemeClr>
                </a:solidFill>
                <a:cs typeface="B Traffic" panose="00000400000000000000" pitchFamily="2" charset="-78"/>
              </a:rPr>
              <a:t>مرداد 1396</a:t>
            </a:r>
            <a:endParaRPr lang="en-US" sz="1800" dirty="0">
              <a:solidFill>
                <a:schemeClr val="accent1">
                  <a:lumMod val="75000"/>
                </a:schemeClr>
              </a:solidFill>
              <a:cs typeface="B Traffic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شروعی ساده همراه با مروری کوتاه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cdn-images-1.medium.com/max/1600/1*5ciREAL7xdyXcD-cSRP7J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07090"/>
            <a:ext cx="10512425" cy="148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80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شروعی ساده همراه با مروری کوتاه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ttps://cdn-images-1.medium.com/max/1600/1*b5jMTAiyVhOIB9hheXhMm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6426"/>
            <a:ext cx="10512425" cy="15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8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 بحث...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Mitra" panose="00000400000000000000" pitchFamily="2" charset="-78"/>
              </a:rPr>
              <a:t>راه حل اول:: </a:t>
            </a:r>
            <a:r>
              <a:rPr lang="en-US" dirty="0" smtClean="0">
                <a:cs typeface="B Mitra" panose="00000400000000000000" pitchFamily="2" charset="-78"/>
              </a:rPr>
              <a:t>Brute force</a:t>
            </a:r>
            <a:r>
              <a:rPr lang="fa-IR" dirty="0" smtClean="0">
                <a:cs typeface="B Mitra" panose="00000400000000000000" pitchFamily="2" charset="-78"/>
              </a:rPr>
              <a:t> </a:t>
            </a:r>
            <a:r>
              <a:rPr lang="fa-IR" sz="2000" dirty="0" smtClean="0">
                <a:cs typeface="B Mitra" panose="00000400000000000000" pitchFamily="2" charset="-78"/>
              </a:rPr>
              <a:t>حرکتی روی کل حالات ورودی</a:t>
            </a:r>
            <a:endParaRPr lang="en-US" sz="2000" dirty="0">
              <a:cs typeface="B Mitra" panose="00000400000000000000" pitchFamily="2" charset="-78"/>
            </a:endParaRPr>
          </a:p>
        </p:txBody>
      </p:sp>
      <p:pic>
        <p:nvPicPr>
          <p:cNvPr id="11266" name="Picture 2" descr="https://cdn-images-1.medium.com/max/1600/1*bGBijVuJnTRj8025et0mcQ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7" y="1921669"/>
            <a:ext cx="9048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0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 بحث...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Mitra" panose="00000400000000000000" pitchFamily="2" charset="-78"/>
              </a:rPr>
              <a:t>راه حل دوم:: فراهم کردن داده مورد نظر ...</a:t>
            </a:r>
            <a:endParaRPr lang="en-US" sz="2000" dirty="0">
              <a:cs typeface="B Mitra" panose="00000400000000000000" pitchFamily="2" charset="-78"/>
            </a:endParaRPr>
          </a:p>
        </p:txBody>
      </p:sp>
      <p:pic>
        <p:nvPicPr>
          <p:cNvPr id="12292" name="Picture 4" descr="https://cdn-images-1.medium.com/max/1600/1*wfmpsoFqWKC7VadjTJxwnQ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2709"/>
            <a:ext cx="10512425" cy="25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الفاتحه الیادگیری الژرف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â«Ù Ø¨Ø´Ø± Ø§ÙØµØ§Ø¨Ø±ÙÙâ¬â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2" y="1981198"/>
            <a:ext cx="41910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0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 بحث...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Mitra" panose="00000400000000000000" pitchFamily="2" charset="-78"/>
              </a:rPr>
              <a:t>فراهم شدن فضا و منابع پردازشی ...</a:t>
            </a:r>
            <a:endParaRPr lang="en-US" sz="2000" dirty="0">
              <a:cs typeface="B Mitra" panose="00000400000000000000" pitchFamily="2" charset="-78"/>
            </a:endParaRPr>
          </a:p>
        </p:txBody>
      </p:sp>
      <p:pic>
        <p:nvPicPr>
          <p:cNvPr id="13314" name="Picture 2" descr="https://cdn-images-1.medium.com/max/1600/1*DSbLJ2Ll7Ex0qW-lT5zY8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459038"/>
            <a:ext cx="47625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GPU vs CP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32062" r="-1266" b="1286"/>
          <a:stretch/>
        </p:blipFill>
        <p:spPr bwMode="auto">
          <a:xfrm>
            <a:off x="379412" y="2726674"/>
            <a:ext cx="6020812" cy="300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07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 بحث...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Mitra" panose="00000400000000000000" pitchFamily="2" charset="-78"/>
              </a:rPr>
              <a:t>فراهم شدن فضا و منابع پردازشی ...</a:t>
            </a:r>
            <a:endParaRPr lang="en-US" sz="2000" dirty="0">
              <a:cs typeface="B Mitra" panose="00000400000000000000" pitchFamily="2" charset="-78"/>
            </a:endParaRPr>
          </a:p>
        </p:txBody>
      </p:sp>
      <p:pic>
        <p:nvPicPr>
          <p:cNvPr id="15362" name="Picture 2" descr="Image result for gpu vs cpu deep lear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19" y="1524000"/>
            <a:ext cx="8862786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0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 بحث...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Mitra" panose="00000400000000000000" pitchFamily="2" charset="-78"/>
              </a:rPr>
              <a:t>فراهم شدن فضا و منابع پردازشی ...</a:t>
            </a:r>
            <a:endParaRPr lang="en-US" sz="2000" dirty="0">
              <a:cs typeface="B Mitra" panose="00000400000000000000" pitchFamily="2" charset="-78"/>
            </a:endParaRPr>
          </a:p>
        </p:txBody>
      </p:sp>
      <p:pic>
        <p:nvPicPr>
          <p:cNvPr id="1638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30" y="1524000"/>
            <a:ext cx="6442564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38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 بحث...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Mitra" panose="00000400000000000000" pitchFamily="2" charset="-78"/>
              </a:rPr>
              <a:t>فراهم شدن بسترهای پیاده‌سازی متناسب با سخت افزار های ایجاد شده قوی ...</a:t>
            </a:r>
            <a:endParaRPr lang="en-US" sz="2000" dirty="0">
              <a:cs typeface="B Mitra" panose="00000400000000000000" pitchFamily="2" charset="-78"/>
            </a:endParaRPr>
          </a:p>
        </p:txBody>
      </p:sp>
      <p:pic>
        <p:nvPicPr>
          <p:cNvPr id="17410" name="Picture 2" descr="http://deepgadget.com/static/images/feature3-e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7660"/>
            <a:ext cx="10512425" cy="260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37982" y="6094741"/>
            <a:ext cx="15856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http://deepgadget.com/</a:t>
            </a:r>
          </a:p>
        </p:txBody>
      </p:sp>
    </p:spTree>
    <p:extLst>
      <p:ext uri="{BB962C8B-B14F-4D97-AF65-F5344CB8AC3E}">
        <p14:creationId xmlns:p14="http://schemas.microsoft.com/office/powerpoint/2010/main" val="207134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ظهور پدیده استفاده زیاد از کانولوشن ...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http://i-systems.github.io/HSE545/machine%20learning%20all/Workshop/PHMAP/image_files/conv_anim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1621631"/>
            <a:ext cx="62484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25508" y="6056277"/>
            <a:ext cx="132574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http://i-systems.github.io/HSE545/machine%20learning%20all/Workshop/PHMAP/02_phmap_cnn.html</a:t>
            </a:r>
          </a:p>
        </p:txBody>
      </p:sp>
    </p:spTree>
    <p:extLst>
      <p:ext uri="{BB962C8B-B14F-4D97-AF65-F5344CB8AC3E}">
        <p14:creationId xmlns:p14="http://schemas.microsoft.com/office/powerpoint/2010/main" val="15507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200" dirty="0" smtClean="0"/>
              <a:t>تشخیص اشیاء با رویکرد یادگیری ژرف</a:t>
            </a:r>
            <a:endParaRPr lang="en-US" sz="3200" dirty="0"/>
          </a:p>
        </p:txBody>
      </p:sp>
      <p:pic>
        <p:nvPicPr>
          <p:cNvPr id="1026" name="Picture 2" descr="https://cdn-images-1.medium.com/max/1600/1*F-6upZSC6GMMTP9yHeuwDg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982" y="1350920"/>
            <a:ext cx="10526127" cy="50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 </a:t>
            </a:r>
            <a:r>
              <a:rPr lang="en-US" dirty="0" smtClean="0"/>
              <a:t>Recognition via </a:t>
            </a:r>
            <a:r>
              <a:rPr lang="en-US" dirty="0"/>
              <a:t>Deep </a:t>
            </a:r>
            <a:r>
              <a:rPr lang="en-US" dirty="0" smtClean="0"/>
              <a:t>learning approach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1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ظهور پدیده استفاده زیاد از کانولوشن ...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http://deeplearning.net/software/theano_versions/dev/_images/padding_strides_odd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812" y="1764705"/>
            <a:ext cx="4638252" cy="428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3043" y="6048574"/>
            <a:ext cx="9446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http://bskog.com/ai/2017/09/25/convolutional-arithmetic-tutorial/</a:t>
            </a:r>
          </a:p>
        </p:txBody>
      </p:sp>
      <p:pic>
        <p:nvPicPr>
          <p:cNvPr id="19460" name="Picture 4" descr="https://cdn-images-1.medium.com/max/800/1*R-6UvdbjG6aiXH7U2_hZO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93596" flipH="1" flipV="1">
            <a:off x="7340906" y="2829444"/>
            <a:ext cx="3276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132909" y="5846416"/>
            <a:ext cx="5217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https://medium.com/@TejasBob/understanding-backpropagation-in-convolution-layer-in-convnets-ac0793fe59cf</a:t>
            </a:r>
          </a:p>
        </p:txBody>
      </p:sp>
    </p:spTree>
    <p:extLst>
      <p:ext uri="{BB962C8B-B14F-4D97-AF65-F5344CB8AC3E}">
        <p14:creationId xmlns:p14="http://schemas.microsoft.com/office/powerpoint/2010/main" val="28933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برگردیم به صورت مسئله خودمون...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Image result for â«ÙØ³Ø¦ÙÙâ¬â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19" y="1351455"/>
            <a:ext cx="8160186" cy="492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/>
              <a:t>تشخیص اشیاء با رویکرد یادگیری ژرف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 Recognition via Deep learning approach </a:t>
            </a:r>
          </a:p>
          <a:p>
            <a:endParaRPr lang="en-US" dirty="0"/>
          </a:p>
        </p:txBody>
      </p:sp>
      <p:pic>
        <p:nvPicPr>
          <p:cNvPr id="20482" name="Picture 2" descr="https://cdn-images-1.medium.com/max/1600/1*v_06o9d5u4k2lp9cTHQUtg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57" y="1489884"/>
            <a:ext cx="6983809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003337" y="4278025"/>
            <a:ext cx="39525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The ground is covered in grass and concrete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There is a child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The child is sitting on a bouncy horse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medium-content-serif-font"/>
              </a:rPr>
              <a:t>The bouncy horse is on top of the grass</a:t>
            </a:r>
            <a:endParaRPr lang="en-US" sz="1600" b="0" i="0" dirty="0">
              <a:effectLst/>
              <a:latin typeface="medium-content-serif-fon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0960" y="1677646"/>
            <a:ext cx="37841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dirty="0" smtClean="0">
                <a:latin typeface="medium-content-serif-font"/>
                <a:cs typeface="B Mitra" panose="00000400000000000000" pitchFamily="2" charset="-78"/>
              </a:rPr>
              <a:t>سطح زمین با چمن و بتن پوشیده شده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0" i="0" dirty="0" smtClean="0">
                <a:effectLst/>
                <a:latin typeface="medium-content-serif-font"/>
                <a:cs typeface="B Mitra" panose="00000400000000000000" pitchFamily="2" charset="-78"/>
              </a:rPr>
              <a:t>یک بچه وجود دارد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 smtClean="0">
                <a:latin typeface="medium-content-serif-font"/>
                <a:cs typeface="B Mitra" panose="00000400000000000000" pitchFamily="2" charset="-78"/>
              </a:rPr>
              <a:t>بچه روی اسب بادی نشسته است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0" i="0" dirty="0" smtClean="0">
                <a:effectLst/>
                <a:latin typeface="medium-content-serif-font"/>
                <a:cs typeface="B Mitra" panose="00000400000000000000" pitchFamily="2" charset="-78"/>
              </a:rPr>
              <a:t>اسب بادی روی چمن میباشد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 smtClean="0">
                <a:latin typeface="medium-content-serif-font"/>
                <a:cs typeface="B Mitra" panose="00000400000000000000" pitchFamily="2" charset="-78"/>
              </a:rPr>
              <a:t>...</a:t>
            </a:r>
            <a:endParaRPr lang="en-US" b="0" i="0" dirty="0">
              <a:effectLst/>
              <a:latin typeface="medium-content-serif-font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5888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گام 1: تجزیه عکس به تصاویر کوچکتر همراه با همپوشانی ...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defTabSz="1218987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Step 1: Break the image into overlapping image tiles</a:t>
            </a:r>
          </a:p>
          <a:p>
            <a:endParaRPr lang="en-US" dirty="0"/>
          </a:p>
        </p:txBody>
      </p:sp>
      <p:pic>
        <p:nvPicPr>
          <p:cNvPr id="21506" name="Picture 2" descr="https://cdn-images-1.medium.com/max/1600/1*xS7EugfgQHk68iph7GHpQ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436" y="1524000"/>
            <a:ext cx="7341953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گام 2: تزریق هر عکس کوچک به شبکه موردنظر...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2: Feed each image tile into a small neural network</a:t>
            </a:r>
          </a:p>
          <a:p>
            <a:endParaRPr lang="en-US" dirty="0"/>
          </a:p>
        </p:txBody>
      </p:sp>
      <p:pic>
        <p:nvPicPr>
          <p:cNvPr id="23554" name="Picture 2" descr="https://cdn-images-1.medium.com/max/1600/1*84-TdHvtAHkfnzwa1ZsT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7" y="2545556"/>
            <a:ext cx="72199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5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گام 3: ذخیره نتایج هر عکس کوچک در یک آرایه ..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3: Save the results from each tile into a new array</a:t>
            </a:r>
          </a:p>
          <a:p>
            <a:endParaRPr lang="en-US" dirty="0"/>
          </a:p>
        </p:txBody>
      </p:sp>
      <p:pic>
        <p:nvPicPr>
          <p:cNvPr id="24578" name="Picture 2" descr="https://cdn-images-1.medium.com/max/1600/1*tpMqyjAFgsYWpvlNkZgFfw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524000"/>
            <a:ext cx="5699720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95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گام 4: انجام عملیات </a:t>
            </a:r>
            <a:r>
              <a:rPr lang="en-US" sz="3200" dirty="0" err="1" smtClean="0"/>
              <a:t>DownSampling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4: </a:t>
            </a:r>
            <a:r>
              <a:rPr lang="en-US" dirty="0" err="1" smtClean="0"/>
              <a:t>Downsampling</a:t>
            </a:r>
            <a:endParaRPr lang="en-US" dirty="0"/>
          </a:p>
        </p:txBody>
      </p:sp>
      <p:pic>
        <p:nvPicPr>
          <p:cNvPr id="25602" name="Picture 2" descr="https://cdn-images-1.medium.com/max/1600/1*1WWTbW9yyEJ69TF1rsPv4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035969"/>
            <a:ext cx="99726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79612" y="5862810"/>
            <a:ext cx="8685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medium-content-serif-font"/>
              </a:rPr>
              <a:t>To reduce the size of the array, we </a:t>
            </a:r>
            <a:r>
              <a:rPr lang="en-US" sz="1600" i="1" dirty="0" err="1">
                <a:latin typeface="medium-content-serif-font"/>
              </a:rPr>
              <a:t>downsample</a:t>
            </a:r>
            <a:r>
              <a:rPr lang="en-US" sz="1600" dirty="0">
                <a:latin typeface="medium-content-serif-font"/>
              </a:rPr>
              <a:t> it using an algorithm called max pooling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51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گام 4: انجام عملیات </a:t>
            </a:r>
            <a:r>
              <a:rPr lang="en-US" sz="3200" dirty="0" err="1" smtClean="0"/>
              <a:t>DownSampling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4: </a:t>
            </a:r>
            <a:r>
              <a:rPr lang="en-US" b="0" dirty="0" err="1" smtClean="0"/>
              <a:t>Downsampling</a:t>
            </a:r>
            <a:r>
              <a:rPr lang="fa-IR" dirty="0" smtClean="0"/>
              <a:t> </a:t>
            </a:r>
            <a:r>
              <a:rPr lang="en-US" dirty="0" smtClean="0"/>
              <a:t>:: Max pooling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79612" y="5862810"/>
            <a:ext cx="8685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medium-content-serif-font"/>
              </a:rPr>
              <a:t>To reduce the size of the array, we </a:t>
            </a:r>
            <a:r>
              <a:rPr lang="en-US" sz="1600" i="1" dirty="0" err="1">
                <a:latin typeface="medium-content-serif-font"/>
              </a:rPr>
              <a:t>downsample</a:t>
            </a:r>
            <a:r>
              <a:rPr lang="en-US" sz="1600" dirty="0">
                <a:latin typeface="medium-content-serif-font"/>
              </a:rPr>
              <a:t> it using an algorithm called max pooling</a:t>
            </a:r>
            <a:endParaRPr lang="en-US" sz="1600" dirty="0"/>
          </a:p>
        </p:txBody>
      </p:sp>
      <p:pic>
        <p:nvPicPr>
          <p:cNvPr id="26626" name="Picture 2" descr="https://cdn-images-1.medium.com/max/1600/1*xOAroFiw9X0WSkCwgcIO6Q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2088356"/>
            <a:ext cx="84486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0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گام نهایی: پیشبینی ...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Final step: Make a prediction</a:t>
            </a:r>
          </a:p>
        </p:txBody>
      </p:sp>
      <p:pic>
        <p:nvPicPr>
          <p:cNvPr id="27650" name="Picture 2" descr="https://cdn-images-1.medium.com/max/1600/1*tJ1Rkl5xw_5izEZXmNfh5Q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2396"/>
            <a:ext cx="10512425" cy="309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8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معمولا مراحل مختلف دیگری نیز در برخی شبکه ها هست ...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29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Even More Steps</a:t>
            </a:r>
          </a:p>
        </p:txBody>
      </p:sp>
      <p:pic>
        <p:nvPicPr>
          <p:cNvPr id="28674" name="Picture 2" descr="https://cdn-images-1.medium.com/max/1600/1*JSnKtzEgiHd4p6UlNv_C7w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0477"/>
            <a:ext cx="10512425" cy="31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0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شروعی ساده همراه با مروری کوتاه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21" y="1524000"/>
            <a:ext cx="7981582" cy="4652963"/>
          </a:xfrm>
        </p:spPr>
      </p:pic>
    </p:spTree>
    <p:extLst>
      <p:ext uri="{BB962C8B-B14F-4D97-AF65-F5344CB8AC3E}">
        <p14:creationId xmlns:p14="http://schemas.microsoft.com/office/powerpoint/2010/main" val="1155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استراحت و پرسش و پاسخ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Image result for relax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953234"/>
            <a:ext cx="5230820" cy="351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Image result for â«ÙØ±ÙØ´ Ú©Ø§Ø±Ûâ¬â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1999567"/>
            <a:ext cx="5145600" cy="36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843" y="5605834"/>
            <a:ext cx="6953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5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5000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1761E-6 2.22222E-6 L 1.08387 4.44444E-6 " pathEditMode="fixed" rAng="0" ptsTypes="AA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89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تعریف یک پروژه ...	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 descr="https://cdn-images-1.medium.com/max/2000/1*r9I5D3NXCn8gnLOjahuSQ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6428"/>
            <a:ext cx="10512425" cy="2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1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پیاده سازی رده‌بند پرنده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Bird </a:t>
            </a:r>
            <a:r>
              <a:rPr lang="en-US" dirty="0"/>
              <a:t>Classifier</a:t>
            </a:r>
          </a:p>
          <a:p>
            <a:endParaRPr lang="en-US" dirty="0"/>
          </a:p>
        </p:txBody>
      </p:sp>
      <p:pic>
        <p:nvPicPr>
          <p:cNvPr id="30722" name="Picture 2" descr="https://cdn-images-1.medium.com/max/2000/1*r9I5D3NXCn8gnLOjahuSQ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6428"/>
            <a:ext cx="10512425" cy="2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31812" y="1646981"/>
            <a:ext cx="10666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latin typeface="medium-content-serif-font"/>
                <a:cs typeface="B Mitra" panose="00000400000000000000" pitchFamily="2" charset="-78"/>
              </a:rPr>
              <a:t>مجموعه داده </a:t>
            </a:r>
            <a:r>
              <a:rPr lang="en-US" b="1" dirty="0" smtClean="0">
                <a:latin typeface="medium-content-serif-font"/>
                <a:cs typeface="B Mitra" panose="00000400000000000000" pitchFamily="2" charset="-78"/>
              </a:rPr>
              <a:t>CIFAR10</a:t>
            </a:r>
            <a:r>
              <a:rPr lang="fa-IR" b="1" dirty="0" smtClean="0">
                <a:latin typeface="medium-content-serif-font"/>
                <a:cs typeface="B Mitra" panose="00000400000000000000" pitchFamily="2" charset="-78"/>
              </a:rPr>
              <a:t> :: </a:t>
            </a:r>
            <a:r>
              <a:rPr lang="fa-IR" dirty="0" smtClean="0">
                <a:latin typeface="medium-content-serif-font"/>
                <a:cs typeface="B Mitra" panose="00000400000000000000" pitchFamily="2" charset="-78"/>
              </a:rPr>
              <a:t> شامل 6000 </a:t>
            </a:r>
            <a:r>
              <a:rPr lang="fa-IR" b="1" dirty="0" smtClean="0">
                <a:latin typeface="medium-content-serif-font"/>
                <a:cs typeface="B Mitra" panose="00000400000000000000" pitchFamily="2" charset="-78"/>
              </a:rPr>
              <a:t>تصویر پرنده </a:t>
            </a:r>
            <a:r>
              <a:rPr lang="fa-IR" dirty="0" smtClean="0">
                <a:latin typeface="medium-content-serif-font"/>
                <a:cs typeface="B Mitra" panose="00000400000000000000" pitchFamily="2" charset="-78"/>
              </a:rPr>
              <a:t>و 52000 تصویر در کلاس های دیگر</a:t>
            </a:r>
            <a:endParaRPr lang="en-US" dirty="0">
              <a:cs typeface="B Mitra" panose="00000400000000000000" pitchFamily="2" charset="-78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551612" y="2104180"/>
            <a:ext cx="381000" cy="402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8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پیاده سازی رده‌بند پرنده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Bird </a:t>
            </a:r>
            <a:r>
              <a:rPr lang="en-US" dirty="0"/>
              <a:t>Classifier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1812" y="1646981"/>
            <a:ext cx="10666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latin typeface="medium-content-serif-font"/>
                <a:cs typeface="B Mitra" panose="00000400000000000000" pitchFamily="2" charset="-78"/>
              </a:rPr>
              <a:t>مجموعه داده </a:t>
            </a:r>
            <a:r>
              <a:rPr lang="en-US" b="1" dirty="0" smtClean="0">
                <a:latin typeface="medium-content-serif-font"/>
                <a:cs typeface="B Mitra" panose="00000400000000000000" pitchFamily="2" charset="-78"/>
              </a:rPr>
              <a:t>CIFAR10</a:t>
            </a:r>
            <a:r>
              <a:rPr lang="fa-IR" b="1" dirty="0" smtClean="0">
                <a:latin typeface="medium-content-serif-font"/>
                <a:cs typeface="B Mitra" panose="00000400000000000000" pitchFamily="2" charset="-78"/>
              </a:rPr>
              <a:t> :: </a:t>
            </a:r>
            <a:r>
              <a:rPr lang="fa-IR" dirty="0" smtClean="0">
                <a:latin typeface="medium-content-serif-font"/>
                <a:cs typeface="B Mitra" panose="00000400000000000000" pitchFamily="2" charset="-78"/>
              </a:rPr>
              <a:t> شامل 6000 تصویر پرنده و 52000 تصویر </a:t>
            </a:r>
            <a:r>
              <a:rPr lang="fa-IR" b="1" dirty="0" smtClean="0">
                <a:latin typeface="medium-content-serif-font"/>
                <a:cs typeface="B Mitra" panose="00000400000000000000" pitchFamily="2" charset="-78"/>
              </a:rPr>
              <a:t>در کلاس های دیگر</a:t>
            </a:r>
            <a:endParaRPr lang="en-US" b="1" dirty="0">
              <a:cs typeface="B Mitra" panose="00000400000000000000" pitchFamily="2" charset="-78"/>
            </a:endParaRPr>
          </a:p>
        </p:txBody>
      </p:sp>
      <p:pic>
        <p:nvPicPr>
          <p:cNvPr id="32770" name="Picture 2" descr="https://cdn-images-1.medium.com/max/2000/1*ODaXoLQY4-D7zqHrqeA4U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6428"/>
            <a:ext cx="10512425" cy="2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>
            <a:off x="3351212" y="2133600"/>
            <a:ext cx="381000" cy="402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5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کدنویسی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34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001" y="457200"/>
            <a:ext cx="9750822" cy="32004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+mn-lt"/>
              </a:rPr>
              <a:t>Thank you!</a:t>
            </a:r>
            <a:endParaRPr lang="en-US" sz="5400" dirty="0"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2" y="4038600"/>
            <a:ext cx="9141619" cy="2185987"/>
          </a:xfrm>
        </p:spPr>
        <p:txBody>
          <a:bodyPr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en-US" b="1" dirty="0" smtClean="0">
                <a:solidFill>
                  <a:srgbClr val="002060"/>
                </a:solidFill>
                <a:cs typeface="B Traffic" panose="00000400000000000000" pitchFamily="2" charset="-78"/>
              </a:rPr>
              <a:t>Mohammad </a:t>
            </a:r>
            <a:r>
              <a:rPr lang="en-US" b="1" dirty="0" err="1" smtClean="0">
                <a:solidFill>
                  <a:srgbClr val="002060"/>
                </a:solidFill>
                <a:cs typeface="B Traffic" panose="00000400000000000000" pitchFamily="2" charset="-78"/>
              </a:rPr>
              <a:t>KHalooei</a:t>
            </a:r>
            <a:endParaRPr lang="fa-IR" b="1" dirty="0" smtClean="0">
              <a:solidFill>
                <a:srgbClr val="002060"/>
              </a:solidFill>
              <a:cs typeface="B Traffic" panose="00000400000000000000" pitchFamily="2" charset="-78"/>
            </a:endParaRPr>
          </a:p>
          <a:p>
            <a:pPr rtl="0"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PhD student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at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Amirkabir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University of Technology- Tehran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Polytechnic</a:t>
            </a:r>
          </a:p>
          <a:p>
            <a:pPr rtl="0"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Laboratory of Intelligence and multimedia processing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(limp.aut.ac.ir)</a:t>
            </a:r>
            <a:endParaRPr lang="fa-I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rtl="0">
              <a:lnSpc>
                <a:spcPct val="110000"/>
              </a:lnSpc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Big data work group at Sharif University of Technology (bigdataworkgroup.ir)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rtl="0"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http://ceit.aut.ac.ir/~khalooei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</a:p>
          <a:p>
            <a:pPr rtl="0">
              <a:lnSpc>
                <a:spcPct val="110000"/>
              </a:lnSpc>
            </a:pPr>
            <a:r>
              <a:rPr lang="fa-IR" sz="1600" dirty="0" smtClean="0"/>
              <a:t> </a:t>
            </a:r>
            <a:r>
              <a:rPr lang="en-US" sz="1600" dirty="0">
                <a:hlinkClick r:id="rId3"/>
              </a:rPr>
              <a:t>khalooei@aut.ac.ir</a:t>
            </a:r>
            <a:r>
              <a:rPr lang="en-US" sz="1600" dirty="0"/>
              <a:t> </a:t>
            </a:r>
            <a:r>
              <a:rPr lang="en-US" sz="1600" dirty="0" smtClean="0"/>
              <a:t>  </a:t>
            </a:r>
            <a:endParaRPr lang="fa-IR" sz="16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54" y="669581"/>
            <a:ext cx="2035934" cy="203593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pPr/>
              <a:t>35</a:t>
            </a:fld>
            <a:r>
              <a:rPr lang="en-US" smtClean="0"/>
              <a:t>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3142" y="5810628"/>
            <a:ext cx="1371600" cy="4139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Dec 2017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شروعی ساده همراه با مروری کوتاه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cdn-images-1.medium.com/max/1600/1*Lt8RZaeQ6f6B_eA1oD32JQ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463975"/>
            <a:ext cx="5637418" cy="488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9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شروعی ساده همراه با مروری کوتاه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cdn-images-1.medium.com/max/2000/1*jYKYXkfI4iaE6qg-dEUEcQ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2512219"/>
            <a:ext cx="104298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94212" y="5310882"/>
            <a:ext cx="2887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edium-content-sans-serif-font"/>
              </a:rPr>
              <a:t>Some 8s from the MNIST data set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527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شروعی ساده همراه با مروری کوتاه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cdn-images-1.medium.com/max/1600/1*zY1qFB9aFfZz66YxxoI2aw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20" y="1477419"/>
            <a:ext cx="4660985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شروعی ساده همراه با مروری کوتاه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cdn-images-1.medium.com/max/2000/1*UDgDe_-GMs4QQbT8UopoG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34478"/>
            <a:ext cx="10512425" cy="163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68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شروعی ساده همراه با مروری کوتاه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cdn-images-1.medium.com/max/1600/1*b31hqXiBUjIXo2HSn_grF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33" y="1524000"/>
            <a:ext cx="8176159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11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شروعی ساده همراه با مروری کوتاه 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Mohammad khalooei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Neural Network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BABF-AD85-4F66-B868-ED441CDDA191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cdn-images-1.medium.com/max/2000/1*vEVQDKp9MgZkVPK4M70EhA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8252"/>
            <a:ext cx="10512425" cy="264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62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EF8D5FF-A7EC-44BE-9777-1DC9893F27E1}" vid="{AE0E7B32-A7D9-40FD-82F4-71C7B1AC05B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1901</TotalTime>
  <Words>818</Words>
  <Application>Microsoft Office PowerPoint</Application>
  <PresentationFormat>Custom</PresentationFormat>
  <Paragraphs>203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B Mitra</vt:lpstr>
      <vt:lpstr>B Titr</vt:lpstr>
      <vt:lpstr>B Traffic</vt:lpstr>
      <vt:lpstr>B Yekan</vt:lpstr>
      <vt:lpstr>Calibri</vt:lpstr>
      <vt:lpstr>Calibri Light</vt:lpstr>
      <vt:lpstr>Courier New</vt:lpstr>
      <vt:lpstr>medium-content-sans-serif-font</vt:lpstr>
      <vt:lpstr>medium-content-serif-font</vt:lpstr>
      <vt:lpstr>Wingdings</vt:lpstr>
      <vt:lpstr>Theme1</vt:lpstr>
      <vt:lpstr>1_Office Theme</vt:lpstr>
      <vt:lpstr>Deep Neural Network</vt:lpstr>
      <vt:lpstr>تشخیص اشیاء با رویکرد یادگیری ژرف</vt:lpstr>
      <vt:lpstr>شروعی ساده همراه با مروری کوتاه ...</vt:lpstr>
      <vt:lpstr>شروعی ساده همراه با مروری کوتاه ...</vt:lpstr>
      <vt:lpstr>شروعی ساده همراه با مروری کوتاه ...</vt:lpstr>
      <vt:lpstr>شروعی ساده همراه با مروری کوتاه ...</vt:lpstr>
      <vt:lpstr>شروعی ساده همراه با مروری کوتاه ...</vt:lpstr>
      <vt:lpstr>شروعی ساده همراه با مروری کوتاه ...</vt:lpstr>
      <vt:lpstr>شروعی ساده همراه با مروری کوتاه ...</vt:lpstr>
      <vt:lpstr>شروعی ساده همراه با مروری کوتاه ...</vt:lpstr>
      <vt:lpstr>شروعی ساده همراه با مروری کوتاه ...</vt:lpstr>
      <vt:lpstr>شروع بحث...</vt:lpstr>
      <vt:lpstr>شروع بحث...</vt:lpstr>
      <vt:lpstr>الفاتحه الیادگیری الژرف !</vt:lpstr>
      <vt:lpstr>شروع بحث...</vt:lpstr>
      <vt:lpstr>شروع بحث...</vt:lpstr>
      <vt:lpstr>شروع بحث...</vt:lpstr>
      <vt:lpstr>شروع بحث...</vt:lpstr>
      <vt:lpstr>ظهور پدیده استفاده زیاد از کانولوشن ...</vt:lpstr>
      <vt:lpstr>ظهور پدیده استفاده زیاد از کانولوشن ...</vt:lpstr>
      <vt:lpstr>برگردیم به صورت مسئله خودمون...</vt:lpstr>
      <vt:lpstr>تشخیص اشیاء با رویکرد یادگیری ژرف</vt:lpstr>
      <vt:lpstr>گام 1: تجزیه عکس به تصاویر کوچکتر همراه با همپوشانی ...</vt:lpstr>
      <vt:lpstr>گام 2: تزریق هر عکس کوچک به شبکه موردنظر...</vt:lpstr>
      <vt:lpstr>گام 3: ذخیره نتایج هر عکس کوچک در یک آرایه ..</vt:lpstr>
      <vt:lpstr>گام 4: انجام عملیات DownSampling</vt:lpstr>
      <vt:lpstr>گام 4: انجام عملیات DownSampling</vt:lpstr>
      <vt:lpstr>گام نهایی: پیشبینی ...</vt:lpstr>
      <vt:lpstr>معمولا مراحل مختلف دیگری نیز در برخی شبکه ها هست ...</vt:lpstr>
      <vt:lpstr>استراحت و پرسش و پاسخ ...</vt:lpstr>
      <vt:lpstr>تعریف یک پروژه ... </vt:lpstr>
      <vt:lpstr>پیاده سازی رده‌بند پرنده ...</vt:lpstr>
      <vt:lpstr>پیاده سازی رده‌بند پرنده ...</vt:lpstr>
      <vt:lpstr>کدنویسی ...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Mohammad Hajizadeh</dc:creator>
  <cp:lastModifiedBy>Maryam</cp:lastModifiedBy>
  <cp:revision>146</cp:revision>
  <dcterms:created xsi:type="dcterms:W3CDTF">2017-11-28T17:22:32Z</dcterms:created>
  <dcterms:modified xsi:type="dcterms:W3CDTF">2018-08-17T19:59:49Z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